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B81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2160" y="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9D0C8-5F89-4722-AD3E-E76E1F77FF37}" type="datetimeFigureOut">
              <a:rPr lang="es-AR" smtClean="0"/>
              <a:pPr/>
              <a:t>30/08/2017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089F4-7ADC-4211-B323-D856421AF59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755576"/>
            <a:ext cx="6172200" cy="1524000"/>
          </a:xfrm>
        </p:spPr>
        <p:txBody>
          <a:bodyPr>
            <a:normAutofit/>
          </a:bodyPr>
          <a:lstStyle/>
          <a:p>
            <a:r>
              <a:rPr lang="es-AR" sz="2200" dirty="0" smtClean="0"/>
              <a:t>SIMPOSIO PRECONGRESO </a:t>
            </a:r>
            <a:br>
              <a:rPr lang="es-AR" sz="2200" dirty="0" smtClean="0"/>
            </a:br>
            <a:r>
              <a:rPr lang="es-AR" sz="2200" dirty="0" smtClean="0"/>
              <a:t>DEL 43 CONGRESO ARGENTINO DE CARDIOLOGIA</a:t>
            </a:r>
            <a:r>
              <a:rPr lang="es-AR" sz="2400" dirty="0" smtClean="0"/>
              <a:t/>
            </a:r>
            <a:br>
              <a:rPr lang="es-AR" sz="2400" dirty="0" smtClean="0"/>
            </a:br>
            <a:r>
              <a:rPr lang="es-AR" sz="1800" b="1" dirty="0" smtClean="0">
                <a:solidFill>
                  <a:srgbClr val="3B812F"/>
                </a:solidFill>
              </a:rPr>
              <a:t>“De la Hipertensión Arterial a la Insuficiencia Cardíaca”</a:t>
            </a:r>
            <a:br>
              <a:rPr lang="es-AR" sz="1800" b="1" dirty="0" smtClean="0">
                <a:solidFill>
                  <a:srgbClr val="3B812F"/>
                </a:solidFill>
              </a:rPr>
            </a:br>
            <a:r>
              <a:rPr lang="es-AR" sz="300" dirty="0"/>
              <a:t/>
            </a:r>
            <a:br>
              <a:rPr lang="es-AR" sz="300" dirty="0"/>
            </a:br>
            <a:r>
              <a:rPr lang="es-AR" sz="1400" dirty="0" smtClean="0"/>
              <a:t>ACADEMIA NACIONAL DE MEDICINA, 18 DE OCTUBRE DE 2017</a:t>
            </a:r>
            <a:endParaRPr lang="es-AR" sz="2000" dirty="0"/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342900" y="2481488"/>
            <a:ext cx="6229372" cy="2376264"/>
          </a:xfrm>
        </p:spPr>
        <p:txBody>
          <a:bodyPr>
            <a:noAutofit/>
          </a:bodyPr>
          <a:lstStyle/>
          <a:p>
            <a:pPr algn="l"/>
            <a:r>
              <a:rPr lang="es-AR" sz="1400" dirty="0" smtClean="0"/>
              <a:t>Organiza: CEMIC</a:t>
            </a:r>
          </a:p>
          <a:p>
            <a:pPr algn="l"/>
            <a:r>
              <a:rPr lang="es-AR" sz="1400" dirty="0" smtClean="0"/>
              <a:t>Directores: Dr. Jorge Thierer y Dr. Juan C. Pereira Redondo</a:t>
            </a:r>
          </a:p>
          <a:p>
            <a:pPr algn="l"/>
            <a:r>
              <a:rPr lang="es-AR" sz="1400" dirty="0" smtClean="0"/>
              <a:t>Coordinador: Dr. Javier Guetta</a:t>
            </a:r>
          </a:p>
          <a:p>
            <a:r>
              <a:rPr lang="es-AR" sz="1400" dirty="0" smtClean="0"/>
              <a:t>Invitado Extranjero: Dr. Oscar </a:t>
            </a:r>
            <a:r>
              <a:rPr lang="es-AR" sz="1400" dirty="0" err="1" smtClean="0"/>
              <a:t>Cingolani</a:t>
            </a:r>
            <a:r>
              <a:rPr lang="es-AR" sz="1400" dirty="0" smtClean="0"/>
              <a:t>.  </a:t>
            </a:r>
            <a:r>
              <a:rPr lang="en-US" sz="1400" b="0" dirty="0" smtClean="0"/>
              <a:t>Assistant </a:t>
            </a:r>
            <a:r>
              <a:rPr lang="en-US" sz="1400" b="0" dirty="0"/>
              <a:t>Professor at Johns Hopkins University School of Medicine. Associate Director Coronary Care Unit. Co-Director Hypertension Center</a:t>
            </a:r>
            <a:r>
              <a:rPr lang="en-US" sz="1400" b="0" dirty="0" smtClean="0"/>
              <a:t>.</a:t>
            </a:r>
            <a:endParaRPr lang="es-AR" sz="1400" b="0" dirty="0"/>
          </a:p>
          <a:p>
            <a:r>
              <a:rPr lang="es-AR" sz="1400" dirty="0" smtClean="0"/>
              <a:t>Invitado Nacional: Dr. Javier Marino. </a:t>
            </a:r>
            <a:r>
              <a:rPr lang="es-AR" sz="1400" b="0" dirty="0"/>
              <a:t>Director del Consejo de Insuficiencia Cardíaca e Hipertensión Pulmonar de la Sociedad Argentina de Cardiología</a:t>
            </a:r>
            <a:r>
              <a:rPr lang="es-AR" sz="1400" b="0" dirty="0" smtClean="0"/>
              <a:t>.  </a:t>
            </a:r>
            <a:r>
              <a:rPr lang="es-AR" sz="1400" b="0" dirty="0" err="1" smtClean="0"/>
              <a:t>Staff</a:t>
            </a:r>
            <a:r>
              <a:rPr lang="es-AR" sz="1400" b="0" dirty="0" smtClean="0"/>
              <a:t> de la Sección de Insuficiencia Cardíaca del Instituto Cardiovascular de Buenos Aires.</a:t>
            </a:r>
            <a:endParaRPr lang="es-AR" sz="1400" b="0" dirty="0"/>
          </a:p>
          <a:p>
            <a:pPr algn="l"/>
            <a:endParaRPr lang="es-AR" sz="1400" dirty="0" smtClean="0"/>
          </a:p>
          <a:p>
            <a:pPr algn="l"/>
            <a:endParaRPr lang="es-AR" sz="1400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>
          <a:xfrm>
            <a:off x="342900" y="4426844"/>
            <a:ext cx="3030141" cy="4145684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1100" b="1" dirty="0" smtClean="0"/>
              <a:t>PROGRAMA</a:t>
            </a:r>
          </a:p>
          <a:p>
            <a:r>
              <a:rPr lang="es-AR" sz="1100" dirty="0" smtClean="0"/>
              <a:t>14:00 – 14:30 hs: Acreditación y Recepción</a:t>
            </a:r>
          </a:p>
          <a:p>
            <a:r>
              <a:rPr lang="es-AR" sz="1100" dirty="0" smtClean="0"/>
              <a:t>14:30 – 14:40 hs: Palabras de Bienvenida. </a:t>
            </a:r>
            <a:r>
              <a:rPr lang="es-AR" sz="1100" b="1" dirty="0" smtClean="0"/>
              <a:t>Dr. Javier Guetta</a:t>
            </a:r>
          </a:p>
          <a:p>
            <a:pPr>
              <a:buNone/>
            </a:pPr>
            <a:r>
              <a:rPr lang="es-AR" sz="1100" b="1" dirty="0" smtClean="0"/>
              <a:t>Módulo: Hipertensión Arterial</a:t>
            </a:r>
          </a:p>
          <a:p>
            <a:pPr>
              <a:buNone/>
            </a:pPr>
            <a:r>
              <a:rPr lang="es-AR" sz="1100" b="1" dirty="0" smtClean="0"/>
              <a:t>Coordinador: Dr.  Fernando </a:t>
            </a:r>
            <a:r>
              <a:rPr lang="es-AR" sz="1100" b="1" dirty="0" err="1" smtClean="0"/>
              <a:t>Spernanzoni</a:t>
            </a:r>
            <a:endParaRPr lang="es-AR" sz="1100" b="1" dirty="0" smtClean="0"/>
          </a:p>
          <a:p>
            <a:r>
              <a:rPr lang="es-AR" sz="1100" dirty="0" smtClean="0"/>
              <a:t>14:40 -15:00 hs: </a:t>
            </a:r>
            <a:r>
              <a:rPr lang="es-AR" sz="1100" dirty="0"/>
              <a:t>Evaluación Personalizada de la Hipertensión </a:t>
            </a:r>
            <a:r>
              <a:rPr lang="es-AR" sz="1100" dirty="0" smtClean="0"/>
              <a:t>Arterial.  </a:t>
            </a:r>
            <a:r>
              <a:rPr lang="es-AR" sz="1100" b="1" dirty="0" smtClean="0"/>
              <a:t>Dr. Oscar </a:t>
            </a:r>
            <a:r>
              <a:rPr lang="es-AR" sz="1100" b="1" dirty="0" err="1" smtClean="0"/>
              <a:t>Cingolani</a:t>
            </a:r>
            <a:endParaRPr lang="es-AR" sz="1100" b="1" dirty="0" smtClean="0"/>
          </a:p>
          <a:p>
            <a:r>
              <a:rPr lang="es-AR" sz="1100" dirty="0" smtClean="0"/>
              <a:t>15:00- 15:20 hs: </a:t>
            </a:r>
            <a:r>
              <a:rPr lang="es-AR" sz="1100" dirty="0"/>
              <a:t>Hipertensión, corazón y riñón: una perspectiva </a:t>
            </a:r>
            <a:r>
              <a:rPr lang="es-AR" sz="1100" dirty="0" smtClean="0"/>
              <a:t>nefrológica. </a:t>
            </a:r>
            <a:r>
              <a:rPr lang="es-AR" sz="1100" b="1" dirty="0" smtClean="0"/>
              <a:t>Dr. Carlos </a:t>
            </a:r>
            <a:r>
              <a:rPr lang="es-AR" sz="1100" b="1" dirty="0" err="1" smtClean="0"/>
              <a:t>Castellaro</a:t>
            </a:r>
            <a:endParaRPr lang="es-AR" sz="1100" b="1" dirty="0" smtClean="0"/>
          </a:p>
          <a:p>
            <a:r>
              <a:rPr lang="es-AR" sz="1100" dirty="0" smtClean="0"/>
              <a:t>15:20- 15:40 hs: Hipertensión Arterial en el Anciano. A quién tratar?. </a:t>
            </a:r>
            <a:r>
              <a:rPr lang="es-AR" sz="1100" b="1" dirty="0" smtClean="0"/>
              <a:t>Dr. Juan C. Pereira Redondo</a:t>
            </a:r>
          </a:p>
          <a:p>
            <a:r>
              <a:rPr lang="es-AR" sz="1100" dirty="0" smtClean="0"/>
              <a:t>15:40- 16:20 hs:  Discusión de Caso Clínico</a:t>
            </a:r>
          </a:p>
          <a:p>
            <a:pPr>
              <a:buNone/>
            </a:pPr>
            <a:r>
              <a:rPr lang="es-AR" sz="1100" dirty="0" smtClean="0"/>
              <a:t>Panelistas	</a:t>
            </a:r>
            <a:endParaRPr lang="es-AR" sz="900" dirty="0" smtClean="0"/>
          </a:p>
          <a:p>
            <a:pPr lvl="1"/>
            <a:r>
              <a:rPr lang="es-AR" sz="900" dirty="0" smtClean="0"/>
              <a:t>Dr. Pedro Forcada</a:t>
            </a:r>
          </a:p>
          <a:p>
            <a:pPr lvl="1"/>
            <a:r>
              <a:rPr lang="es-AR" sz="900" dirty="0" smtClean="0"/>
              <a:t>Dr. Oscar </a:t>
            </a:r>
            <a:r>
              <a:rPr lang="es-AR" sz="900" dirty="0" err="1" smtClean="0"/>
              <a:t>Cingolani</a:t>
            </a:r>
            <a:endParaRPr lang="es-AR" sz="900" dirty="0" smtClean="0"/>
          </a:p>
          <a:p>
            <a:pPr lvl="1"/>
            <a:r>
              <a:rPr lang="es-AR" sz="900" dirty="0" smtClean="0"/>
              <a:t>Dr. Carlos </a:t>
            </a:r>
            <a:r>
              <a:rPr lang="es-AR" sz="900" dirty="0" err="1" smtClean="0"/>
              <a:t>Castellaro</a:t>
            </a:r>
            <a:endParaRPr lang="es-AR" sz="900" dirty="0" smtClean="0"/>
          </a:p>
          <a:p>
            <a:pPr lvl="1"/>
            <a:r>
              <a:rPr lang="es-AR" sz="900" dirty="0" smtClean="0"/>
              <a:t>Dr. Juan C. Pereira Redondo</a:t>
            </a:r>
          </a:p>
          <a:p>
            <a:r>
              <a:rPr lang="es-AR" sz="1100" dirty="0" smtClean="0"/>
              <a:t>16:20- 16:40 hs: </a:t>
            </a:r>
            <a:r>
              <a:rPr lang="es-AR" sz="1100" dirty="0" err="1" smtClean="0"/>
              <a:t>Coffee</a:t>
            </a:r>
            <a:r>
              <a:rPr lang="es-AR" sz="1100" dirty="0" smtClean="0"/>
              <a:t> Break</a:t>
            </a:r>
          </a:p>
          <a:p>
            <a:endParaRPr lang="es-AR" sz="1100" dirty="0" smtClean="0"/>
          </a:p>
          <a:p>
            <a:endParaRPr lang="es-AR" sz="1100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4"/>
          </p:nvPr>
        </p:nvSpPr>
        <p:spPr>
          <a:xfrm>
            <a:off x="3483769" y="4426844"/>
            <a:ext cx="3031331" cy="4145684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endParaRPr lang="es-AR" sz="1100" dirty="0" smtClean="0"/>
          </a:p>
          <a:p>
            <a:r>
              <a:rPr lang="es-AR" sz="1100" dirty="0" smtClean="0"/>
              <a:t>16:40 – 17:10 hs: </a:t>
            </a:r>
            <a:r>
              <a:rPr lang="es-AR" sz="1100" b="1" dirty="0" smtClean="0"/>
              <a:t>Conferencia:</a:t>
            </a:r>
            <a:r>
              <a:rPr lang="es-AR" sz="1100" dirty="0" smtClean="0"/>
              <a:t> ¿Un camino de Ida? De la Hipertensión Arterial a la Insuficiencia Cardíaca.  </a:t>
            </a:r>
            <a:r>
              <a:rPr lang="es-AR" sz="1100" b="1" dirty="0" smtClean="0"/>
              <a:t>Dr. Jorge Thierer</a:t>
            </a:r>
            <a:endParaRPr lang="es-AR" sz="1100" dirty="0" smtClean="0"/>
          </a:p>
          <a:p>
            <a:pPr>
              <a:buNone/>
            </a:pPr>
            <a:r>
              <a:rPr lang="es-AR" sz="1100" b="1" dirty="0" smtClean="0"/>
              <a:t>Módulo: Insuficiencia Cardíaca</a:t>
            </a:r>
          </a:p>
          <a:p>
            <a:pPr>
              <a:buNone/>
            </a:pPr>
            <a:r>
              <a:rPr lang="es-AR" sz="1100" b="1" dirty="0" smtClean="0"/>
              <a:t>Coordinador: Dr. Carlos </a:t>
            </a:r>
            <a:r>
              <a:rPr lang="es-AR" sz="1100" b="1" dirty="0" err="1" smtClean="0"/>
              <a:t>Boissonnet</a:t>
            </a:r>
            <a:endParaRPr lang="es-AR" sz="1100" b="1" dirty="0" smtClean="0"/>
          </a:p>
          <a:p>
            <a:r>
              <a:rPr lang="es-AR" sz="1100" dirty="0" smtClean="0"/>
              <a:t>17:10 – 17:30 hs: </a:t>
            </a:r>
            <a:r>
              <a:rPr lang="es-AR" sz="1100" dirty="0"/>
              <a:t>Hipertrofia ventricular izquierda: más allá del </a:t>
            </a:r>
            <a:r>
              <a:rPr lang="es-AR" sz="1100" dirty="0" smtClean="0"/>
              <a:t>diagnóstico.  </a:t>
            </a:r>
            <a:r>
              <a:rPr lang="es-AR" sz="1100" b="1" dirty="0" smtClean="0"/>
              <a:t>Dr. Martín </a:t>
            </a:r>
            <a:r>
              <a:rPr lang="es-AR" sz="1100" b="1" dirty="0" err="1" smtClean="0"/>
              <a:t>Munín</a:t>
            </a:r>
            <a:endParaRPr lang="es-AR" sz="1100" b="1" dirty="0" smtClean="0"/>
          </a:p>
          <a:p>
            <a:r>
              <a:rPr lang="es-AR" sz="1100" dirty="0" smtClean="0"/>
              <a:t>17:30 – 17:50 hs: </a:t>
            </a:r>
            <a:r>
              <a:rPr lang="es-AR" sz="1100" dirty="0"/>
              <a:t>Insuficiencia cardíaca con fracción de eyección preservada. Ni tanto, ni tan </a:t>
            </a:r>
            <a:r>
              <a:rPr lang="es-AR" sz="1100" dirty="0" smtClean="0"/>
              <a:t>poco. </a:t>
            </a:r>
            <a:r>
              <a:rPr lang="es-AR" sz="1100" b="1" dirty="0" smtClean="0"/>
              <a:t>Dr. Diego </a:t>
            </a:r>
            <a:r>
              <a:rPr lang="es-AR" sz="1100" b="1" dirty="0" err="1" smtClean="0"/>
              <a:t>Arakaki</a:t>
            </a:r>
            <a:endParaRPr lang="es-AR" sz="1100" b="1" dirty="0" smtClean="0"/>
          </a:p>
          <a:p>
            <a:r>
              <a:rPr lang="es-AR" sz="1100" dirty="0" smtClean="0"/>
              <a:t>17:50- 18:10 hs: </a:t>
            </a:r>
            <a:r>
              <a:rPr lang="es-AR" sz="1100" dirty="0"/>
              <a:t>Actualización en el tratamiento de la insuficiencia cardíaca con fracción de eyección </a:t>
            </a:r>
            <a:r>
              <a:rPr lang="es-AR" sz="1100" dirty="0" smtClean="0"/>
              <a:t>reducida.  </a:t>
            </a:r>
            <a:r>
              <a:rPr lang="es-AR" sz="1100" b="1" dirty="0" smtClean="0"/>
              <a:t>Dr. Javier Marino</a:t>
            </a:r>
          </a:p>
          <a:p>
            <a:r>
              <a:rPr lang="es-AR" sz="1100" dirty="0" smtClean="0"/>
              <a:t>18:10- 18:50 hs: Discusión de Caso Clínico</a:t>
            </a:r>
          </a:p>
          <a:p>
            <a:pPr>
              <a:buNone/>
            </a:pPr>
            <a:r>
              <a:rPr lang="es-AR" sz="1100" dirty="0" smtClean="0"/>
              <a:t>Panelistas</a:t>
            </a:r>
            <a:endParaRPr lang="es-AR" sz="500" dirty="0" smtClean="0"/>
          </a:p>
          <a:p>
            <a:pPr lvl="1"/>
            <a:r>
              <a:rPr lang="es-AR" sz="900" dirty="0" smtClean="0"/>
              <a:t>Dr. Carlos Labadet</a:t>
            </a:r>
          </a:p>
          <a:p>
            <a:pPr lvl="1"/>
            <a:r>
              <a:rPr lang="es-AR" sz="900" dirty="0" smtClean="0"/>
              <a:t>Dr. </a:t>
            </a:r>
            <a:r>
              <a:rPr lang="es-AR" sz="900" smtClean="0"/>
              <a:t>Martín </a:t>
            </a:r>
            <a:r>
              <a:rPr lang="es-AR" sz="900" dirty="0" err="1" smtClean="0"/>
              <a:t>Munín</a:t>
            </a:r>
            <a:endParaRPr lang="es-AR" sz="900" dirty="0" smtClean="0"/>
          </a:p>
          <a:p>
            <a:pPr lvl="1"/>
            <a:r>
              <a:rPr lang="es-AR" sz="900" dirty="0" smtClean="0"/>
              <a:t>Dr. Diego </a:t>
            </a:r>
            <a:r>
              <a:rPr lang="es-AR" sz="900" dirty="0" err="1" smtClean="0"/>
              <a:t>Arakaki</a:t>
            </a:r>
            <a:endParaRPr lang="es-AR" sz="900" dirty="0" smtClean="0"/>
          </a:p>
          <a:p>
            <a:pPr lvl="1"/>
            <a:r>
              <a:rPr lang="es-AR" sz="900" dirty="0" smtClean="0"/>
              <a:t>Dr. Javier Marino</a:t>
            </a:r>
          </a:p>
          <a:p>
            <a:pPr lvl="1"/>
            <a:endParaRPr lang="es-AR" sz="900" dirty="0" smtClean="0"/>
          </a:p>
          <a:p>
            <a:r>
              <a:rPr lang="es-AR" sz="1100" dirty="0" smtClean="0"/>
              <a:t>18:50 hs: Cierre y Brindis</a:t>
            </a:r>
            <a:endParaRPr lang="es-AR" sz="1100" dirty="0"/>
          </a:p>
        </p:txBody>
      </p:sp>
      <p:pic>
        <p:nvPicPr>
          <p:cNvPr id="4" name="Picture 7" descr="http://200.69.143.220/iuc/images/logoiuc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1807" y="145843"/>
            <a:ext cx="1700201" cy="71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http://www.infans.com.ar/images/prepagas/cemic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965" y="123369"/>
            <a:ext cx="1247771" cy="73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5" descr="http://www.sac.org.ar/wp-content/uploads/2015/04/logo-SAC-2015-im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70316" y="71406"/>
            <a:ext cx="84483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285728" y="8703262"/>
            <a:ext cx="628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900" dirty="0" smtClean="0"/>
              <a:t>CURSO NO ARANCELADO, PARA MEDICOS Y ESTUDIANTES DE MEDICINA, OTORGA PUNTAJE PARA LA RECERTIFICACION</a:t>
            </a:r>
          </a:p>
          <a:p>
            <a:pPr algn="ctr"/>
            <a:r>
              <a:rPr lang="es-AR" sz="900" dirty="0" smtClean="0"/>
              <a:t>Inscripción por correo electrónico: uco@cemic.edu.ar</a:t>
            </a:r>
            <a:endParaRPr lang="es-AR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340</Words>
  <Application>Microsoft Office PowerPoint</Application>
  <PresentationFormat>Presentación en pantalla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SIMPOSIO PRECONGRESO  DEL 43 CONGRESO ARGENTINO DE CARDIOLOGIA “De la Hipertensión Arterial a la Insuficiencia Cardíaca”  ACADEMIA NACIONAL DE MEDICINA, 18 DE OCTUBRE DE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SIMPOSIO PRECONGRESO DEL 43 CONGRESO ARGENTINO DE CARDIOLOGIA “De la Hipertensión Arterial a la Insuficiencia Cardíaca”  ACADEMIA NACIONAL DE MEDICINA, 18 DE OCTUBRE DE 2017</dc:title>
  <dc:creator>jguetta</dc:creator>
  <cp:lastModifiedBy>jguetta</cp:lastModifiedBy>
  <cp:revision>22</cp:revision>
  <dcterms:created xsi:type="dcterms:W3CDTF">2017-07-11T13:45:39Z</dcterms:created>
  <dcterms:modified xsi:type="dcterms:W3CDTF">2017-08-30T12:50:32Z</dcterms:modified>
</cp:coreProperties>
</file>