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"/>
  </p:notesMasterIdLst>
  <p:sldIdLst>
    <p:sldId id="258" r:id="rId2"/>
  </p:sldIdLst>
  <p:sldSz cx="6858000" cy="9906000" type="A4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1C1C1C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9822" autoAdjust="0"/>
  </p:normalViewPr>
  <p:slideViewPr>
    <p:cSldViewPr>
      <p:cViewPr>
        <p:scale>
          <a:sx n="125" d="100"/>
          <a:sy n="125" d="100"/>
        </p:scale>
        <p:origin x="-1296" y="39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872355-0281-40DC-B0F0-920494BC30F6}" type="datetimeFigureOut">
              <a:rPr lang="es-ES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EB744C0-5F8A-484A-9258-F55B1E0407D7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xmlns="" val="10793869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241550" y="685800"/>
            <a:ext cx="23749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s-AR" smtClean="0"/>
          </a:p>
        </p:txBody>
      </p:sp>
      <p:sp>
        <p:nvSpPr>
          <p:cNvPr id="51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663AFA4-59A5-4120-B3BB-024F39C9AB19}" type="slidenum">
              <a:rPr lang="es-ES" altLang="es-AR" smtClean="0"/>
              <a:pPr/>
              <a:t>1</a:t>
            </a:fld>
            <a:endParaRPr lang="es-ES" alt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981200"/>
            <a:ext cx="5888736" cy="264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663441"/>
            <a:ext cx="5891022" cy="2531533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CB02D-7031-4820-A599-15F01D55710A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F8FB59-D2F3-4335-A69C-35804B26B0AD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736975-1677-4BDF-B1FE-587C4373AD26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134FE2-11AE-4ECB-AE0E-D78CA2D48F44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320802"/>
            <a:ext cx="1543050" cy="7528102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320802"/>
            <a:ext cx="4514850" cy="7528102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3D82A0-072D-44AA-9A8A-D1905F568A74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DE8862-95A1-41C3-A319-31999BA46582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BE4593-95AF-42DA-91CD-092974DA5AA0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9968A-2E5D-456A-B05D-6D7FDCD20D6A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901952"/>
            <a:ext cx="5829300" cy="196799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906737"/>
            <a:ext cx="5829300" cy="2180695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5E1A2F-3A1D-4A18-A836-C6DE1DBB7B97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672D3-6D6C-4456-9B49-7A53E19674B5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17016"/>
            <a:ext cx="6172200" cy="1651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773456"/>
            <a:ext cx="3028950" cy="640588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773456"/>
            <a:ext cx="3028950" cy="640588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7C66E1-162A-4F33-9194-BC58AAC3DF30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C696-F85A-425E-8949-E438D9077C34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17016"/>
            <a:ext cx="6172200" cy="1651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679803"/>
            <a:ext cx="3030141" cy="952397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686317"/>
            <a:ext cx="3031331" cy="94588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632200"/>
            <a:ext cx="3030141" cy="5554929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632200"/>
            <a:ext cx="3031331" cy="5554929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E4CBEC-62CC-4C1A-A0B0-679D841829FF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0F7811-667E-44A6-B26E-87D100754B22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17016"/>
            <a:ext cx="6229350" cy="1651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461E65-FD7F-4AEA-AE81-534F45CEFEF1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C2BCF3-0D48-4BB2-8795-354FD47383A2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6E77BF-C0F2-4FF6-B1F1-7DDACD0098B2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64976-F1E8-4640-9A0C-47F38EF01C48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742953"/>
            <a:ext cx="2057400" cy="1678517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421467"/>
            <a:ext cx="2057400" cy="6604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421467"/>
            <a:ext cx="3833813" cy="6604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FC1DFD-AA00-4E9B-9074-1443B63C8F82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B0639F-8596-45C9-BF4A-C77D09CCC632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600556"/>
            <a:ext cx="3943350" cy="59436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741889"/>
            <a:ext cx="116586" cy="22453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0106"/>
            <a:ext cx="1659636" cy="2286008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86023"/>
            <a:ext cx="1657350" cy="3147907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A2C36-370F-42CB-8FD5-76DC6F80A156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9181395"/>
            <a:ext cx="457200" cy="527403"/>
          </a:xfrm>
        </p:spPr>
        <p:txBody>
          <a:bodyPr/>
          <a:lstStyle/>
          <a:p>
            <a:pPr>
              <a:defRPr/>
            </a:pPr>
            <a:fld id="{A9169D50-D303-47B8-988A-C149E274168D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732636"/>
            <a:ext cx="3463290" cy="56794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8401756"/>
            <a:ext cx="6872288" cy="15042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984193"/>
            <a:ext cx="3571875" cy="92180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10319"/>
            <a:ext cx="6872288" cy="15042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10318"/>
            <a:ext cx="3571875" cy="92180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1017016"/>
            <a:ext cx="6172200" cy="1651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795693"/>
            <a:ext cx="6172200" cy="6339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88F5365-0FA3-4A29-A586-98F061A3D32C}" type="datetimeFigureOut">
              <a:rPr lang="es-ES" smtClean="0"/>
              <a:pPr>
                <a:defRPr/>
              </a:pPr>
              <a:t>04/09/2016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9181395"/>
            <a:ext cx="2514600" cy="52740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9181395"/>
            <a:ext cx="571500" cy="52740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1A72DD1-79E7-4DD7-9079-CA71D9451B29}" type="slidenum">
              <a:rPr lang="es-ES" altLang="es-AR" smtClean="0"/>
              <a:pPr>
                <a:defRPr/>
              </a:pPr>
              <a:t>‹Nº›</a:t>
            </a:fld>
            <a:endParaRPr lang="es-ES" altLang="es-AR"/>
          </a:p>
        </p:txBody>
      </p:sp>
      <p:grpSp>
        <p:nvGrpSpPr>
          <p:cNvPr id="2" name="Group 1"/>
          <p:cNvGrpSpPr/>
          <p:nvPr/>
        </p:nvGrpSpPr>
        <p:grpSpPr>
          <a:xfrm>
            <a:off x="-14263" y="292367"/>
            <a:ext cx="6885411" cy="93776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3 CuadroTexto"/>
          <p:cNvSpPr txBox="1">
            <a:spLocks noChangeArrowheads="1"/>
          </p:cNvSpPr>
          <p:nvPr/>
        </p:nvSpPr>
        <p:spPr bwMode="auto">
          <a:xfrm>
            <a:off x="0" y="1081664"/>
            <a:ext cx="6858000" cy="1600438"/>
          </a:xfrm>
          <a:prstGeom prst="rect">
            <a:avLst/>
          </a:prstGeom>
          <a:ln>
            <a:headEnd/>
            <a:tailEnd/>
          </a:ln>
          <a:effectLst>
            <a:innerShdw blurRad="114300">
              <a:prstClr val="black"/>
            </a:inn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000" b="1" dirty="0">
                <a:solidFill>
                  <a:srgbClr val="C00000"/>
                </a:solidFill>
                <a:latin typeface="Calibri" pitchFamily="34" charset="0"/>
              </a:rPr>
              <a:t>VII Jornadas de Insuficiencia Cardíaca </a:t>
            </a:r>
          </a:p>
          <a:p>
            <a:pPr algn="ctr" eaLnBrk="1" hangingPunct="1">
              <a:defRPr/>
            </a:pPr>
            <a:r>
              <a:rPr lang="es-ES" sz="2000" b="1" dirty="0">
                <a:solidFill>
                  <a:srgbClr val="C00000"/>
                </a:solidFill>
                <a:latin typeface="Calibri" pitchFamily="34" charset="0"/>
              </a:rPr>
              <a:t>e Hipertensión P</a:t>
            </a:r>
            <a:r>
              <a:rPr lang="es-ES" sz="2000" b="1" dirty="0" smtClean="0">
                <a:solidFill>
                  <a:srgbClr val="C00000"/>
                </a:solidFill>
                <a:latin typeface="Calibri" pitchFamily="34" charset="0"/>
              </a:rPr>
              <a:t>ulmonar </a:t>
            </a:r>
          </a:p>
          <a:p>
            <a:pPr algn="ctr" eaLnBrk="1" hangingPunct="1">
              <a:defRPr/>
            </a:pPr>
            <a:r>
              <a:rPr lang="es-ES" sz="800" b="1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</a:p>
          <a:p>
            <a:pPr algn="ctr" eaLnBrk="1" hangingPunct="1">
              <a:defRPr/>
            </a:pPr>
            <a:r>
              <a:rPr lang="es-ES" sz="1600" dirty="0" smtClean="0">
                <a:solidFill>
                  <a:schemeClr val="bg1"/>
                </a:solidFill>
                <a:latin typeface="Calibri" pitchFamily="34" charset="0"/>
              </a:rPr>
              <a:t>22 de septiembre 2016 de 08:30 a 17:00 </a:t>
            </a:r>
            <a:r>
              <a:rPr lang="es-ES" sz="1600" dirty="0" err="1" smtClean="0">
                <a:solidFill>
                  <a:schemeClr val="bg1"/>
                </a:solidFill>
                <a:latin typeface="Calibri" pitchFamily="34" charset="0"/>
              </a:rPr>
              <a:t>hs</a:t>
            </a:r>
            <a:r>
              <a:rPr lang="es-ES" sz="1600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</a:p>
          <a:p>
            <a:pPr algn="ctr" eaLnBrk="1" hangingPunct="1">
              <a:defRPr/>
            </a:pPr>
            <a:r>
              <a:rPr lang="es-ES" sz="1600" dirty="0" smtClean="0">
                <a:solidFill>
                  <a:schemeClr val="bg1"/>
                </a:solidFill>
                <a:latin typeface="Calibri" pitchFamily="34" charset="0"/>
              </a:rPr>
              <a:t>Academia Nacional de Medicina - CABA</a:t>
            </a:r>
          </a:p>
          <a:p>
            <a:pPr algn="ctr" eaLnBrk="1" hangingPunct="1">
              <a:defRPr/>
            </a:pP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52" name="5 CuadroTexto"/>
          <p:cNvSpPr txBox="1">
            <a:spLocks noChangeArrowheads="1"/>
          </p:cNvSpPr>
          <p:nvPr/>
        </p:nvSpPr>
        <p:spPr bwMode="auto">
          <a:xfrm>
            <a:off x="-1348" y="2593565"/>
            <a:ext cx="6858000" cy="6370975"/>
          </a:xfrm>
          <a:prstGeom prst="rect">
            <a:avLst/>
          </a:prstGeom>
          <a:noFill/>
          <a:ln>
            <a:noFill/>
            <a:headEnd/>
            <a:tailEnd/>
          </a:ln>
          <a:effectLst>
            <a:innerShdw blurRad="114300">
              <a:prstClr val="black"/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" sz="1600" b="1" dirty="0" smtClean="0">
                <a:solidFill>
                  <a:schemeClr val="tx1"/>
                </a:solidFill>
                <a:latin typeface="Arial" charset="0"/>
              </a:rPr>
              <a:t>¨ </a:t>
            </a:r>
            <a:r>
              <a:rPr lang="es-ES" sz="1600" b="1" dirty="0">
                <a:solidFill>
                  <a:schemeClr val="tx1"/>
                </a:solidFill>
                <a:latin typeface="Arial" charset="0"/>
              </a:rPr>
              <a:t>Nuevas Guías de Insuficiencia Cardíaca </a:t>
            </a:r>
            <a:r>
              <a:rPr lang="es-ES" sz="1600" b="1" dirty="0" smtClean="0">
                <a:solidFill>
                  <a:schemeClr val="tx1"/>
                </a:solidFill>
                <a:latin typeface="Arial" charset="0"/>
              </a:rPr>
              <a:t>2016 </a:t>
            </a:r>
            <a:r>
              <a:rPr lang="es-ES" sz="1600" b="1" dirty="0">
                <a:solidFill>
                  <a:schemeClr val="tx1"/>
                </a:solidFill>
                <a:latin typeface="Arial" charset="0"/>
              </a:rPr>
              <a:t>¨ </a:t>
            </a:r>
            <a:endParaRPr lang="es-ES" sz="1600" b="1" dirty="0" smtClean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defRPr/>
            </a:pPr>
            <a:endParaRPr lang="es-ES" sz="400" b="1" dirty="0" smtClean="0">
              <a:solidFill>
                <a:schemeClr val="tx1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es-ES" sz="1600" b="1" dirty="0" smtClean="0">
                <a:solidFill>
                  <a:schemeClr val="tx1"/>
                </a:solidFill>
                <a:latin typeface="Arial" charset="0"/>
              </a:rPr>
              <a:t>De </a:t>
            </a:r>
            <a:r>
              <a:rPr lang="es-ES" sz="1600" b="1" dirty="0">
                <a:solidFill>
                  <a:schemeClr val="tx1"/>
                </a:solidFill>
                <a:latin typeface="Arial" charset="0"/>
              </a:rPr>
              <a:t>la recomendación  a la </a:t>
            </a:r>
            <a:r>
              <a:rPr lang="es-ES" sz="1600" b="1" dirty="0" smtClean="0">
                <a:solidFill>
                  <a:schemeClr val="tx1"/>
                </a:solidFill>
                <a:latin typeface="Arial" charset="0"/>
              </a:rPr>
              <a:t>práctica </a:t>
            </a:r>
            <a:r>
              <a:rPr lang="es-ES" sz="1600" b="1" dirty="0">
                <a:solidFill>
                  <a:schemeClr val="tx1"/>
                </a:solidFill>
                <a:latin typeface="Arial" charset="0"/>
              </a:rPr>
              <a:t>clínica                                                                              </a:t>
            </a:r>
          </a:p>
          <a:p>
            <a:pPr eaLnBrk="1" hangingPunct="1">
              <a:defRPr/>
            </a:pPr>
            <a:r>
              <a:rPr lang="es-ES" sz="1400" b="1" dirty="0">
                <a:solidFill>
                  <a:schemeClr val="tx1"/>
                </a:solidFill>
                <a:latin typeface="+mj-lt"/>
              </a:rPr>
              <a:t>                                                                    </a:t>
            </a:r>
          </a:p>
          <a:p>
            <a:pPr marL="628650" lvl="1" indent="-171450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8:30   IC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con función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preservada ¿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Una nueva mirada a un viejo problema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?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Francesia</a:t>
            </a:r>
            <a:r>
              <a:rPr lang="es-ES" sz="1400" b="1" dirty="0">
                <a:solidFill>
                  <a:schemeClr val="tx1"/>
                </a:solidFill>
                <a:latin typeface="+mj-lt"/>
              </a:rPr>
              <a:t/>
            </a:r>
            <a:br>
              <a:rPr lang="es-ES" sz="1400" b="1" dirty="0">
                <a:solidFill>
                  <a:schemeClr val="tx1"/>
                </a:solidFill>
                <a:latin typeface="+mj-lt"/>
              </a:rPr>
            </a:br>
            <a:r>
              <a:rPr lang="es-ES" sz="1000" b="1" dirty="0" smtClean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742950" lvl="1" indent="-285750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8:45  Utilidad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de las  Imágenes en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el 2016.  ¿Nos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olvidamos del estetoscopio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? 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A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Lescano</a:t>
            </a:r>
            <a:r>
              <a:rPr lang="es-ES" sz="1400" b="1" dirty="0">
                <a:solidFill>
                  <a:schemeClr val="tx1"/>
                </a:solidFill>
                <a:latin typeface="+mj-lt"/>
              </a:rPr>
              <a:t/>
            </a:r>
            <a:br>
              <a:rPr lang="es-ES" sz="1400" b="1" dirty="0">
                <a:solidFill>
                  <a:schemeClr val="tx1"/>
                </a:solidFill>
                <a:latin typeface="+mj-lt"/>
              </a:rPr>
            </a:br>
            <a:endParaRPr lang="es-ES" sz="1000" b="1" dirty="0" smtClean="0">
              <a:solidFill>
                <a:schemeClr val="tx1"/>
              </a:solidFill>
              <a:latin typeface="+mj-lt"/>
            </a:endParaRPr>
          </a:p>
          <a:p>
            <a:pPr marL="800100" lvl="1" indent="-342900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9  Hipertensión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Pulmonar  ¿Avanzamos en el tratamiento?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Atamañuk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</a:p>
          <a:p>
            <a:pPr marL="800100" lvl="1" indent="-342900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9:15       Discusión coordinación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Hirshon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Prado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L Talavera </a:t>
            </a:r>
            <a:r>
              <a:rPr lang="es-ES" sz="1400" b="1" dirty="0">
                <a:solidFill>
                  <a:schemeClr val="tx1"/>
                </a:solidFill>
                <a:latin typeface="+mj-lt"/>
              </a:rPr>
              <a:t/>
            </a:r>
            <a:br>
              <a:rPr lang="es-ES" sz="1400" b="1" dirty="0">
                <a:solidFill>
                  <a:schemeClr val="tx1"/>
                </a:solidFill>
                <a:latin typeface="+mj-lt"/>
              </a:rPr>
            </a:br>
            <a:endParaRPr lang="es-ES" sz="1000" b="1" dirty="0" smtClean="0">
              <a:solidFill>
                <a:schemeClr val="tx1"/>
              </a:solidFill>
              <a:latin typeface="+mj-lt"/>
            </a:endParaRPr>
          </a:p>
          <a:p>
            <a:pPr marL="800100" lvl="1" indent="-342900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9:30</a:t>
            </a:r>
            <a:r>
              <a:rPr lang="es-ES" sz="1400" b="1" dirty="0" smtClean="0">
                <a:solidFill>
                  <a:schemeClr val="tx1"/>
                </a:solidFill>
                <a:latin typeface="+mj-lt"/>
              </a:rPr>
              <a:t>   CONTROVERSIA: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Todo paciente con IC y función sistólica deprimida  debe recibir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ARNi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sacubitril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/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valsartan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)  Agonista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Perna      Antagonista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Grancelli</a:t>
            </a:r>
            <a:r>
              <a:rPr lang="es-ES" sz="800" b="1" dirty="0" smtClean="0">
                <a:solidFill>
                  <a:schemeClr val="tx1"/>
                </a:solidFill>
                <a:latin typeface="+mj-lt"/>
              </a:rPr>
              <a:t> </a:t>
            </a:r>
            <a:endParaRPr lang="es-ES" sz="800" b="1" dirty="0">
              <a:solidFill>
                <a:schemeClr val="tx1"/>
              </a:solidFill>
              <a:latin typeface="+mj-lt"/>
            </a:endParaRPr>
          </a:p>
          <a:p>
            <a:pPr marL="742950" lvl="1" indent="-285750">
              <a:buAutoNum type="arabicPlain" startAt="10"/>
              <a:defRPr/>
            </a:pP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Discucsión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Coordina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Marino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Fernández</a:t>
            </a:r>
            <a:endParaRPr lang="es-ES" sz="1400" b="1" dirty="0" smtClean="0">
              <a:solidFill>
                <a:schemeClr val="tx1"/>
              </a:solidFill>
              <a:latin typeface="+mj-lt"/>
            </a:endParaRPr>
          </a:p>
          <a:p>
            <a:pPr marL="800100" lvl="1" indent="-342900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10 :30  Break</a:t>
            </a:r>
          </a:p>
          <a:p>
            <a:pPr marL="800100" lvl="1" indent="-342900">
              <a:defRPr/>
            </a:pPr>
            <a:endParaRPr lang="es-ES" sz="1200" b="1" dirty="0" smtClean="0">
              <a:solidFill>
                <a:schemeClr val="tx1"/>
              </a:solidFill>
              <a:latin typeface="+mj-lt"/>
            </a:endParaRPr>
          </a:p>
          <a:p>
            <a:pPr lvl="1">
              <a:defRPr/>
            </a:pPr>
            <a:r>
              <a:rPr lang="es-ES" sz="1200" b="1" dirty="0" smtClean="0">
                <a:solidFill>
                  <a:schemeClr val="tx1"/>
                </a:solidFill>
              </a:rPr>
              <a:t>  Grandes cambios en nuestra práctica clínica según las nuevas guías.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Mesa de debate:  </a:t>
            </a:r>
          </a:p>
          <a:p>
            <a:pPr lvl="1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11  Diagnóstico de IC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R Pizarro</a:t>
            </a:r>
          </a:p>
          <a:p>
            <a:pPr marL="800100" lvl="1" indent="-342900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11:10 Tratamiento de la IC con insuficiencia renal 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Soricetti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</a:t>
            </a:r>
          </a:p>
          <a:p>
            <a:pPr marL="800100" lvl="1" indent="-342900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11:20 tratamiento en la disfunción asintomática.  Todas las drogas o ninguna?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Pereiro</a:t>
            </a:r>
            <a:endParaRPr lang="es-ES" sz="1200" b="1" dirty="0" smtClean="0">
              <a:solidFill>
                <a:schemeClr val="tx1"/>
              </a:solidFill>
              <a:latin typeface="+mj-lt"/>
            </a:endParaRPr>
          </a:p>
          <a:p>
            <a:pPr marL="800100" lvl="1" indent="-342900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11 30 mesa de discusión coordina J L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Barisan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C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Belziti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M Diez  </a:t>
            </a:r>
            <a:endParaRPr lang="es-ES" sz="1200" b="1" dirty="0">
              <a:solidFill>
                <a:schemeClr val="tx1"/>
              </a:solidFill>
              <a:latin typeface="+mj-lt"/>
            </a:endParaRPr>
          </a:p>
          <a:p>
            <a:pPr>
              <a:defRPr/>
            </a:pPr>
            <a:r>
              <a:rPr lang="es-ES" sz="800" b="1" dirty="0" smtClean="0">
                <a:solidFill>
                  <a:schemeClr val="tx1"/>
                </a:solidFill>
                <a:latin typeface="+mj-lt"/>
              </a:rPr>
              <a:t>                                                      </a:t>
            </a:r>
          </a:p>
          <a:p>
            <a:pPr>
              <a:defRPr/>
            </a:pPr>
            <a:r>
              <a:rPr lang="es-ES" sz="800" b="1" dirty="0" smtClean="0">
                <a:solidFill>
                  <a:schemeClr val="tx1"/>
                </a:solidFill>
                <a:latin typeface="+mj-lt"/>
              </a:rPr>
              <a:t>                    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12   Discusión de caso clínico 1 :                                                           </a:t>
            </a:r>
          </a:p>
          <a:p>
            <a:pPr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       Insuficiencia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Cardíaca y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Comorbilidades: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DBT ,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Insuficiencia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renal y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anemia</a:t>
            </a:r>
          </a:p>
          <a:p>
            <a:pPr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      Coordina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M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Gonzalez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Presenta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L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Secco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Comentan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Gregorietti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,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Galello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Dra,Dra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Acosta</a:t>
            </a:r>
          </a:p>
          <a:p>
            <a:pPr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        13 Lunch</a:t>
            </a:r>
          </a:p>
          <a:p>
            <a:pPr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 </a:t>
            </a:r>
          </a:p>
          <a:p>
            <a:pPr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          14</a:t>
            </a:r>
            <a:r>
              <a:rPr lang="es-ES" sz="1400" b="1" dirty="0" smtClean="0">
                <a:solidFill>
                  <a:schemeClr val="tx1"/>
                </a:solidFill>
                <a:latin typeface="+mj-lt"/>
              </a:rPr>
              <a:t>   Discusión caso clínico  2  :                           </a:t>
            </a:r>
            <a:endParaRPr lang="es-ES" sz="1400" b="1" dirty="0">
              <a:solidFill>
                <a:schemeClr val="tx1"/>
              </a:solidFill>
              <a:latin typeface="+mj-lt"/>
            </a:endParaRPr>
          </a:p>
          <a:p>
            <a:pPr marL="452438" indent="82550">
              <a:defRPr/>
            </a:pPr>
            <a:r>
              <a:rPr lang="es-ES" sz="1400" b="1" dirty="0" smtClean="0">
                <a:solidFill>
                  <a:schemeClr val="tx1"/>
                </a:solidFill>
                <a:latin typeface="+mj-lt"/>
              </a:rPr>
              <a:t>     Prevención </a:t>
            </a:r>
            <a:r>
              <a:rPr lang="es-ES" sz="1400" b="1" dirty="0">
                <a:solidFill>
                  <a:schemeClr val="tx1"/>
                </a:solidFill>
                <a:latin typeface="+mj-lt"/>
              </a:rPr>
              <a:t>1ria de la muerte </a:t>
            </a:r>
            <a:r>
              <a:rPr lang="es-ES" sz="1400" b="1" dirty="0" smtClean="0">
                <a:solidFill>
                  <a:schemeClr val="tx1"/>
                </a:solidFill>
                <a:latin typeface="+mj-lt"/>
              </a:rPr>
              <a:t>súbita.  </a:t>
            </a:r>
            <a:r>
              <a:rPr lang="es-ES" sz="1400" b="1" dirty="0">
                <a:solidFill>
                  <a:schemeClr val="tx1"/>
                </a:solidFill>
                <a:latin typeface="+mj-lt"/>
              </a:rPr>
              <a:t>CDI cuando se suma  la </a:t>
            </a:r>
            <a:r>
              <a:rPr lang="es-ES" sz="1400" b="1" dirty="0" err="1">
                <a:solidFill>
                  <a:schemeClr val="tx1"/>
                </a:solidFill>
                <a:latin typeface="+mj-lt"/>
              </a:rPr>
              <a:t>resincronización</a:t>
            </a:r>
            <a:endParaRPr lang="es-ES" sz="1400" b="1" dirty="0">
              <a:solidFill>
                <a:schemeClr val="tx1"/>
              </a:solidFill>
              <a:latin typeface="+mj-lt"/>
            </a:endParaRPr>
          </a:p>
          <a:p>
            <a:pPr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                 Coordina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E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Pereiro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presenta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Dra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G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Soracio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Comentan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Fairman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Dr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N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Lopez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ES" sz="1200" b="1" dirty="0" err="1" smtClean="0">
                <a:solidFill>
                  <a:schemeClr val="tx1"/>
                </a:solidFill>
                <a:latin typeface="+mj-lt"/>
              </a:rPr>
              <a:t>Cabanilla</a:t>
            </a:r>
            <a:endParaRPr lang="es-ES" sz="1200" b="1" dirty="0" smtClean="0">
              <a:solidFill>
                <a:schemeClr val="tx1"/>
              </a:solidFill>
              <a:latin typeface="+mj-lt"/>
            </a:endParaRPr>
          </a:p>
          <a:p>
            <a:pPr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          </a:t>
            </a:r>
          </a:p>
          <a:p>
            <a:pPr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           15                       DIÁLOGO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DE CIERRE </a:t>
            </a: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con el Dr. 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>Jorge </a:t>
            </a:r>
            <a:r>
              <a:rPr lang="es-ES" sz="1200" b="1" dirty="0" err="1">
                <a:solidFill>
                  <a:schemeClr val="tx1"/>
                </a:solidFill>
                <a:latin typeface="+mj-lt"/>
              </a:rPr>
              <a:t>Thierer</a:t>
            </a:r>
            <a:r>
              <a:rPr lang="es-ES" sz="1200" b="1" dirty="0">
                <a:solidFill>
                  <a:schemeClr val="tx1"/>
                </a:solidFill>
                <a:latin typeface="+mj-lt"/>
              </a:rPr>
              <a:t/>
            </a:r>
            <a:br>
              <a:rPr lang="es-ES" sz="1200" b="1" dirty="0">
                <a:solidFill>
                  <a:schemeClr val="tx1"/>
                </a:solidFill>
                <a:latin typeface="+mj-lt"/>
              </a:rPr>
            </a:br>
            <a:r>
              <a:rPr lang="es-ES" sz="1200" b="1" dirty="0" smtClean="0">
                <a:solidFill>
                  <a:schemeClr val="tx1"/>
                </a:solidFill>
                <a:latin typeface="+mj-lt"/>
              </a:rPr>
              <a:t>                                “La evidencia y la experiencia en nuestra práctica médica</a:t>
            </a:r>
            <a:r>
              <a:rPr lang="es-ES" sz="1400" b="1" dirty="0" smtClean="0">
                <a:solidFill>
                  <a:schemeClr val="tx1"/>
                </a:solidFill>
                <a:latin typeface="+mj-lt"/>
              </a:rPr>
              <a:t>” </a:t>
            </a:r>
            <a:r>
              <a:rPr lang="es-AR" sz="1200" b="1" dirty="0" smtClean="0">
                <a:solidFill>
                  <a:schemeClr val="tx1"/>
                </a:solidFill>
                <a:latin typeface="Arial" charset="0"/>
              </a:rPr>
              <a:t>                                                         </a:t>
            </a:r>
            <a:endParaRPr lang="es-ES" sz="12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76" name="6 CuadroTexto"/>
          <p:cNvSpPr txBox="1">
            <a:spLocks noChangeArrowheads="1"/>
          </p:cNvSpPr>
          <p:nvPr/>
        </p:nvSpPr>
        <p:spPr bwMode="auto">
          <a:xfrm>
            <a:off x="-6041" y="2360712"/>
            <a:ext cx="6858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altLang="es-AR" sz="1500" dirty="0">
                <a:solidFill>
                  <a:schemeClr val="bg1"/>
                </a:solidFill>
                <a:latin typeface="+mj-lt"/>
              </a:rPr>
              <a:t>Director</a:t>
            </a:r>
            <a:r>
              <a:rPr lang="es-ES" altLang="es-AR" sz="1500" dirty="0" smtClean="0">
                <a:solidFill>
                  <a:schemeClr val="bg1"/>
                </a:solidFill>
                <a:latin typeface="+mj-lt"/>
              </a:rPr>
              <a:t>: </a:t>
            </a:r>
            <a:r>
              <a:rPr lang="es-ES" altLang="es-AR" sz="1500" b="1" dirty="0" smtClean="0">
                <a:solidFill>
                  <a:schemeClr val="bg1"/>
                </a:solidFill>
                <a:latin typeface="+mj-lt"/>
              </a:rPr>
              <a:t>Dr.</a:t>
            </a:r>
            <a:r>
              <a:rPr lang="es-ES" altLang="es-AR" sz="15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s-ES" altLang="es-AR" sz="1500" b="1" dirty="0" smtClean="0">
                <a:solidFill>
                  <a:schemeClr val="bg1"/>
                </a:solidFill>
                <a:latin typeface="+mj-lt"/>
              </a:rPr>
              <a:t> J Marino  </a:t>
            </a:r>
            <a:r>
              <a:rPr lang="es-ES" altLang="es-AR" sz="1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ngsana New"/>
              </a:rPr>
              <a:t>|</a:t>
            </a:r>
            <a:r>
              <a:rPr lang="es-ES" altLang="es-AR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s-ES" altLang="es-AR" sz="15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s-AR" altLang="es-AR" sz="1500" dirty="0" smtClean="0">
                <a:solidFill>
                  <a:schemeClr val="bg1"/>
                </a:solidFill>
                <a:latin typeface="+mj-lt"/>
              </a:rPr>
              <a:t>Co </a:t>
            </a:r>
            <a:r>
              <a:rPr lang="es-AR" altLang="es-AR" sz="1500" dirty="0">
                <a:solidFill>
                  <a:schemeClr val="bg1"/>
                </a:solidFill>
                <a:latin typeface="+mj-lt"/>
              </a:rPr>
              <a:t>Directores :  </a:t>
            </a:r>
            <a:r>
              <a:rPr lang="es-AR" altLang="es-AR" sz="1500" b="1" dirty="0" smtClean="0">
                <a:solidFill>
                  <a:schemeClr val="bg1"/>
                </a:solidFill>
                <a:latin typeface="+mj-lt"/>
              </a:rPr>
              <a:t>Dres.</a:t>
            </a:r>
            <a:r>
              <a:rPr lang="es-AR" altLang="es-AR" sz="15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s-AR" altLang="es-AR" sz="1500" b="1" dirty="0" smtClean="0">
                <a:solidFill>
                  <a:schemeClr val="bg1"/>
                </a:solidFill>
                <a:latin typeface="+mj-lt"/>
              </a:rPr>
              <a:t>A </a:t>
            </a:r>
            <a:r>
              <a:rPr lang="es-AR" altLang="es-AR" sz="1500" b="1" dirty="0" err="1">
                <a:solidFill>
                  <a:schemeClr val="bg1"/>
                </a:solidFill>
                <a:latin typeface="+mj-lt"/>
              </a:rPr>
              <a:t>Hirschson</a:t>
            </a:r>
            <a:r>
              <a:rPr lang="es-AR" altLang="es-AR" sz="1500" b="1" dirty="0">
                <a:solidFill>
                  <a:schemeClr val="bg1"/>
                </a:solidFill>
                <a:latin typeface="+mj-lt"/>
              </a:rPr>
              <a:t> Prado</a:t>
            </a:r>
            <a:r>
              <a:rPr lang="es-AR" altLang="es-AR" sz="1500" b="1" dirty="0" smtClean="0">
                <a:solidFill>
                  <a:schemeClr val="bg1"/>
                </a:solidFill>
                <a:latin typeface="+mj-lt"/>
              </a:rPr>
              <a:t>,  </a:t>
            </a:r>
            <a:r>
              <a:rPr lang="es-AR" altLang="es-AR" sz="1500" b="1" dirty="0">
                <a:solidFill>
                  <a:schemeClr val="bg1"/>
                </a:solidFill>
                <a:latin typeface="+mj-lt"/>
              </a:rPr>
              <a:t>A </a:t>
            </a:r>
            <a:r>
              <a:rPr lang="es-AR" altLang="es-AR" sz="1500" b="1" dirty="0" err="1" smtClean="0">
                <a:solidFill>
                  <a:schemeClr val="bg1"/>
                </a:solidFill>
                <a:latin typeface="+mj-lt"/>
              </a:rPr>
              <a:t>Lescano</a:t>
            </a:r>
            <a:endParaRPr lang="es-ES" altLang="es-AR" sz="15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77" name="9 CuadroTexto"/>
          <p:cNvSpPr txBox="1">
            <a:spLocks noChangeArrowheads="1"/>
          </p:cNvSpPr>
          <p:nvPr/>
        </p:nvSpPr>
        <p:spPr bwMode="auto">
          <a:xfrm>
            <a:off x="824629" y="35648"/>
            <a:ext cx="5832648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s-ES" altLang="es-AR" sz="2200" b="1" dirty="0">
                <a:latin typeface="Calibri" pitchFamily="34" charset="0"/>
              </a:rPr>
              <a:t>Sociedad Argentina de Cardiología</a:t>
            </a:r>
          </a:p>
          <a:p>
            <a:pPr algn="ctr" eaLnBrk="1" hangingPunct="1"/>
            <a:r>
              <a:rPr lang="es-ES" alt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Consejo de Insuficiencia Cardíaca e</a:t>
            </a:r>
          </a:p>
          <a:p>
            <a:pPr algn="ctr" eaLnBrk="1" hangingPunct="1"/>
            <a:r>
              <a:rPr lang="es-ES" alt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Hipertensión </a:t>
            </a:r>
            <a:r>
              <a:rPr lang="es-ES" alt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Pulmonar </a:t>
            </a:r>
            <a:r>
              <a:rPr lang="es-ES" alt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“Dr. Raúl </a:t>
            </a:r>
            <a:r>
              <a:rPr lang="es-ES" altLang="es-A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Oliveri</a:t>
            </a:r>
            <a:r>
              <a:rPr lang="es-ES" alt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”</a:t>
            </a:r>
            <a:endParaRPr lang="es-ES" alt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9" name="10 CuadroTexto"/>
          <p:cNvSpPr txBox="1">
            <a:spLocks noChangeArrowheads="1"/>
          </p:cNvSpPr>
          <p:nvPr/>
        </p:nvSpPr>
        <p:spPr bwMode="auto">
          <a:xfrm>
            <a:off x="332657" y="8810652"/>
            <a:ext cx="626469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altLang="es-AR" sz="1600" u="sng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Informes e Inscripción</a:t>
            </a:r>
            <a:r>
              <a:rPr lang="es-ES" altLang="es-AR" sz="16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:  </a:t>
            </a:r>
            <a:r>
              <a:rPr lang="es-ES" altLang="es-AR" sz="1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www.sac.org.ar - consejos@sac.org.ar</a:t>
            </a:r>
          </a:p>
          <a:p>
            <a:pPr eaLnBrk="1" hangingPunct="1"/>
            <a:r>
              <a:rPr lang="es-ES" altLang="es-AR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Sociedad </a:t>
            </a:r>
            <a:r>
              <a:rPr lang="es-ES" altLang="es-A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Argentina de Cardiología </a:t>
            </a:r>
            <a:r>
              <a:rPr lang="es-ES" altLang="es-AR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011 4961 6027 =  </a:t>
            </a:r>
            <a:r>
              <a:rPr lang="es-ES" altLang="es-AR" sz="1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int</a:t>
            </a:r>
            <a:r>
              <a:rPr lang="es-ES" altLang="es-AR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s-ES" altLang="es-AR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128</a:t>
            </a:r>
            <a:r>
              <a:rPr lang="es-ES" altLang="es-AR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s-ES" altLang="es-AR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lun a vie 13:30 a 20:00 </a:t>
            </a:r>
            <a:r>
              <a:rPr lang="es-ES" altLang="es-AR" sz="1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hs</a:t>
            </a:r>
            <a:endParaRPr lang="es-ES" altLang="es-AR" sz="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10" name="Picture 2" descr="logo sa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8640" y="56456"/>
            <a:ext cx="1158253" cy="1072954"/>
          </a:xfrm>
          <a:prstGeom prst="ellipse">
            <a:avLst/>
          </a:prstGeom>
          <a:ln>
            <a:noFill/>
          </a:ln>
          <a:effectLst>
            <a:innerShdw blurRad="114300">
              <a:prstClr val="black"/>
            </a:innerShdw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3 Conector recto"/>
          <p:cNvCxnSpPr/>
          <p:nvPr/>
        </p:nvCxnSpPr>
        <p:spPr>
          <a:xfrm>
            <a:off x="404664" y="9096404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-1" y="9395430"/>
            <a:ext cx="6851959" cy="51057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2073</TotalTime>
  <Words>118</Words>
  <Application>Microsoft Office PowerPoint</Application>
  <PresentationFormat>A4 (210 x 297 mm)</PresentationFormat>
  <Paragraphs>40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Valued Acer Customer</dc:creator>
  <cp:lastModifiedBy>Windows User</cp:lastModifiedBy>
  <cp:revision>111</cp:revision>
  <dcterms:created xsi:type="dcterms:W3CDTF">2010-07-07T00:57:54Z</dcterms:created>
  <dcterms:modified xsi:type="dcterms:W3CDTF">2016-09-04T20:16:05Z</dcterms:modified>
</cp:coreProperties>
</file>